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Oxanium"/>
      <p:regular r:id="rId35"/>
      <p:bold r:id="rId36"/>
    </p:embeddedFont>
    <p:embeddedFont>
      <p:font typeface="Oxanium Light"/>
      <p:regular r:id="rId37"/>
      <p:bold r:id="rId38"/>
    </p:embeddedFont>
    <p:embeddedFont>
      <p:font typeface="Syne"/>
      <p:regular r:id="rId39"/>
      <p:bold r:id="rId40"/>
    </p:embeddedFont>
    <p:embeddedFont>
      <p:font typeface="Albert Sans"/>
      <p:regular r:id="rId41"/>
      <p:bold r:id="rId42"/>
      <p:italic r:id="rId43"/>
      <p:boldItalic r:id="rId44"/>
    </p:embeddedFont>
    <p:embeddedFont>
      <p:font typeface="Syne SemiBold"/>
      <p:regular r:id="rId45"/>
      <p:bold r:id="rId46"/>
    </p:embeddedFont>
    <p:embeddedFont>
      <p:font typeface="Chakra Petch"/>
      <p:regular r:id="rId47"/>
      <p:bold r:id="rId48"/>
      <p:italic r:id="rId49"/>
      <p:boldItalic r:id="rId50"/>
    </p:embeddedFont>
    <p:embeddedFont>
      <p:font typeface="Syne Medium"/>
      <p:regular r:id="rId51"/>
      <p:bold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yne-bold.fntdata"/><Relationship Id="rId42" Type="http://schemas.openxmlformats.org/officeDocument/2006/relationships/font" Target="fonts/AlbertSans-bold.fntdata"/><Relationship Id="rId41" Type="http://schemas.openxmlformats.org/officeDocument/2006/relationships/font" Target="fonts/AlbertSans-regular.fntdata"/><Relationship Id="rId44" Type="http://schemas.openxmlformats.org/officeDocument/2006/relationships/font" Target="fonts/AlbertSans-boldItalic.fntdata"/><Relationship Id="rId43" Type="http://schemas.openxmlformats.org/officeDocument/2006/relationships/font" Target="fonts/AlbertSans-italic.fntdata"/><Relationship Id="rId46" Type="http://schemas.openxmlformats.org/officeDocument/2006/relationships/font" Target="fonts/SyneSemiBold-bold.fntdata"/><Relationship Id="rId45" Type="http://schemas.openxmlformats.org/officeDocument/2006/relationships/font" Target="fonts/SyneSemiBold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ChakraPetch-bold.fntdata"/><Relationship Id="rId47" Type="http://schemas.openxmlformats.org/officeDocument/2006/relationships/font" Target="fonts/ChakraPetch-regular.fntdata"/><Relationship Id="rId49" Type="http://schemas.openxmlformats.org/officeDocument/2006/relationships/font" Target="fonts/ChakraPetch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33" Type="http://schemas.openxmlformats.org/officeDocument/2006/relationships/font" Target="fonts/Raleway-italic.fntdata"/><Relationship Id="rId32" Type="http://schemas.openxmlformats.org/officeDocument/2006/relationships/font" Target="fonts/Raleway-bold.fntdata"/><Relationship Id="rId35" Type="http://schemas.openxmlformats.org/officeDocument/2006/relationships/font" Target="fonts/Oxanium-regular.fntdata"/><Relationship Id="rId34" Type="http://schemas.openxmlformats.org/officeDocument/2006/relationships/font" Target="fonts/Raleway-boldItalic.fntdata"/><Relationship Id="rId37" Type="http://schemas.openxmlformats.org/officeDocument/2006/relationships/font" Target="fonts/OxaniumLight-regular.fntdata"/><Relationship Id="rId36" Type="http://schemas.openxmlformats.org/officeDocument/2006/relationships/font" Target="fonts/Oxanium-bold.fntdata"/><Relationship Id="rId39" Type="http://schemas.openxmlformats.org/officeDocument/2006/relationships/font" Target="fonts/Syne-regular.fntdata"/><Relationship Id="rId38" Type="http://schemas.openxmlformats.org/officeDocument/2006/relationships/font" Target="fonts/Oxanium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yneMedium-regular.fntdata"/><Relationship Id="rId50" Type="http://schemas.openxmlformats.org/officeDocument/2006/relationships/font" Target="fonts/ChakraPetch-boldItalic.fntdata"/><Relationship Id="rId53" Type="http://schemas.openxmlformats.org/officeDocument/2006/relationships/font" Target="fonts/OpenSans-regular.fntdata"/><Relationship Id="rId52" Type="http://schemas.openxmlformats.org/officeDocument/2006/relationships/font" Target="fonts/SyneMedium-bold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ffd40b71bc0a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ffd40b71bc0a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a2bcc9a00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a2bcc9a00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a2bcc9a00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aa2bcc9a00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8017219d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8017219d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Julie </a:t>
            </a:r>
            <a:endParaRPr sz="1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a2bcc9a00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a2bcc9a00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18863813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91886381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Jarod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223322a2471b5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223322a2471b5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Jarod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d496da7379bc5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d496da7379bc5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Emily/Samhith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b00008e08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b00008e0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1886381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91886381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Samhith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fbdc8f12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afbdc8f12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Samhith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8017219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8017219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fcf1ef58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fcf1ef58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Lekh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fe4299af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afe4299af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f7267beb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af7267beb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fcf1ef583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afcf1ef58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Jarod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223322a2471b5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223322a2471b5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a2bcc9a00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aa2bcc9a00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a2bcc9a00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a2bcc9a00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a2bcc9a00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a2bcc9a00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a2bcc9a00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aa2bcc9a00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Jarod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a2bcc9a00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a2bcc9a00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Lekh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a2bcc9a00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aa2bcc9a00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Lekh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a2bcc9a00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a2bcc9a00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Samhith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a2bcc9a00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a2bcc9a00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713225" y="539500"/>
            <a:ext cx="6576000" cy="9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0" sz="6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5607575" y="3961100"/>
            <a:ext cx="28233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 sz="3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2" type="title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3" type="title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4" type="title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5" type="title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7" type="subTitle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8" type="subTitle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5" name="Google Shape;65;p14"/>
          <p:cNvSpPr/>
          <p:nvPr>
            <p:ph idx="2" type="pic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sz="4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techstartup-osc5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719750" y="3509900"/>
            <a:ext cx="32868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subTitle"/>
          </p:nvPr>
        </p:nvSpPr>
        <p:spPr>
          <a:xfrm>
            <a:off x="5137201" y="3499275"/>
            <a:ext cx="3286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subTitle"/>
          </p:nvPr>
        </p:nvSpPr>
        <p:spPr>
          <a:xfrm>
            <a:off x="5137201" y="1451925"/>
            <a:ext cx="3286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4" type="subTitle"/>
          </p:nvPr>
        </p:nvSpPr>
        <p:spPr>
          <a:xfrm>
            <a:off x="719750" y="2708600"/>
            <a:ext cx="32868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5" type="subTitle"/>
          </p:nvPr>
        </p:nvSpPr>
        <p:spPr>
          <a:xfrm>
            <a:off x="5137201" y="2697975"/>
            <a:ext cx="32868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6" type="subTitle"/>
          </p:nvPr>
        </p:nvSpPr>
        <p:spPr>
          <a:xfrm>
            <a:off x="5137204" y="650625"/>
            <a:ext cx="32868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715400" y="1710171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subTitle"/>
          </p:nvPr>
        </p:nvSpPr>
        <p:spPr>
          <a:xfrm>
            <a:off x="3376873" y="1710149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715400" y="3498801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4" type="subTitle"/>
          </p:nvPr>
        </p:nvSpPr>
        <p:spPr>
          <a:xfrm>
            <a:off x="3376873" y="3498797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6033621" y="1710149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6" type="subTitle"/>
          </p:nvPr>
        </p:nvSpPr>
        <p:spPr>
          <a:xfrm>
            <a:off x="6033621" y="3498797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7" type="subTitle"/>
          </p:nvPr>
        </p:nvSpPr>
        <p:spPr>
          <a:xfrm>
            <a:off x="720114" y="1017725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8" type="subTitle"/>
          </p:nvPr>
        </p:nvSpPr>
        <p:spPr>
          <a:xfrm>
            <a:off x="3381406" y="1017725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9" type="subTitle"/>
          </p:nvPr>
        </p:nvSpPr>
        <p:spPr>
          <a:xfrm>
            <a:off x="6037972" y="1017725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3" type="subTitle"/>
          </p:nvPr>
        </p:nvSpPr>
        <p:spPr>
          <a:xfrm>
            <a:off x="720114" y="2803098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4" type="subTitle"/>
          </p:nvPr>
        </p:nvSpPr>
        <p:spPr>
          <a:xfrm>
            <a:off x="3381406" y="2803098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5" type="subTitle"/>
          </p:nvPr>
        </p:nvSpPr>
        <p:spPr>
          <a:xfrm>
            <a:off x="6037972" y="2803098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b="0" l="0" r="31124" t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5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21"/>
          <p:cNvSpPr txBox="1"/>
          <p:nvPr>
            <p:ph type="title"/>
          </p:nvPr>
        </p:nvSpPr>
        <p:spPr>
          <a:xfrm>
            <a:off x="713257" y="539500"/>
            <a:ext cx="2836800" cy="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 sz="5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713225" y="1325575"/>
            <a:ext cx="2836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/>
        </p:nvSpPr>
        <p:spPr>
          <a:xfrm>
            <a:off x="5004275" y="3649552"/>
            <a:ext cx="3426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1" name="Google Shape;14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5" name="Google Shape;145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" name="Google Shape;146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0" name="Google Shape;15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6" title="techstartup-osc.jpg"/>
          <p:cNvPicPr preferRelativeResize="0"/>
          <p:nvPr/>
        </p:nvPicPr>
        <p:blipFill rotWithShape="1">
          <a:blip r:embed="rId2">
            <a:alphaModFix/>
          </a:blip>
          <a:srcRect b="0" l="0" r="31124" t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36"/>
          <p:cNvSpPr txBox="1"/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5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" name="Google Shape;160;p36"/>
          <p:cNvSpPr txBox="1"/>
          <p:nvPr>
            <p:ph hasCustomPrompt="1" idx="2" type="title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" name="Google Shape;22;p5"/>
          <p:cNvSpPr txBox="1"/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/>
          <p:nvPr>
            <p:ph idx="2" type="pic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b="0" l="0" r="31124" t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gC8Vg1_QLjxNbKfXCjjpYLHfryuQ7THF/view" TargetMode="External"/><Relationship Id="rId5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11.jpg"/><Relationship Id="rId7" Type="http://schemas.openxmlformats.org/officeDocument/2006/relationships/image" Target="../media/image8.jpg"/><Relationship Id="rId8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X0F6dOhvlFZHqMyFWlCS2ucS_V_cH67Q/view" TargetMode="External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hyperlink" Target="https://ntrs.nasa.gov/citations/20240003016" TargetMode="External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37.jpg"/><Relationship Id="rId7" Type="http://schemas.openxmlformats.org/officeDocument/2006/relationships/image" Target="../media/image42.jpg"/><Relationship Id="rId8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6.jp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3" cy="514352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 txBox="1"/>
          <p:nvPr>
            <p:ph type="title"/>
          </p:nvPr>
        </p:nvSpPr>
        <p:spPr>
          <a:xfrm>
            <a:off x="720000" y="1823675"/>
            <a:ext cx="7704000" cy="769200"/>
          </a:xfrm>
          <a:prstGeom prst="rect">
            <a:avLst/>
          </a:prstGeom>
          <a:effectLst>
            <a:outerShdw blurRad="585788" rotWithShape="0" algn="bl" dir="21540000" dist="523875">
              <a:srgbClr val="000000">
                <a:alpha val="46000"/>
              </a:srgbClr>
            </a:outerShdw>
            <a:reflection blurRad="0" dir="0" dist="0" endA="0" endPos="89000" fadeDir="5400012" kx="0" rotWithShape="0" algn="bl" stA="17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5100">
                <a:solidFill>
                  <a:srgbClr val="EFEFEF"/>
                </a:solidFill>
                <a:latin typeface="Chakra Petch"/>
                <a:ea typeface="Chakra Petch"/>
                <a:cs typeface="Chakra Petch"/>
                <a:sym typeface="Chakra Petch"/>
              </a:rPr>
              <a:t>Lunar Internet </a:t>
            </a:r>
            <a:r>
              <a:rPr lang="en" sz="5100">
                <a:solidFill>
                  <a:srgbClr val="EFEFEF"/>
                </a:solidFill>
                <a:latin typeface="Chakra Petch"/>
                <a:ea typeface="Chakra Petch"/>
                <a:cs typeface="Chakra Petch"/>
                <a:sym typeface="Chakra Petch"/>
              </a:rPr>
              <a:t>of </a:t>
            </a:r>
            <a:r>
              <a:rPr lang="en" sz="5100">
                <a:solidFill>
                  <a:srgbClr val="EFEFEF"/>
                </a:solidFill>
                <a:latin typeface="Chakra Petch"/>
                <a:ea typeface="Chakra Petch"/>
                <a:cs typeface="Chakra Petch"/>
                <a:sym typeface="Chakra Petch"/>
              </a:rPr>
              <a:t>Things</a:t>
            </a:r>
            <a:endParaRPr sz="5100">
              <a:solidFill>
                <a:srgbClr val="EFEFE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67" name="Google Shape;167;p37"/>
          <p:cNvSpPr txBox="1"/>
          <p:nvPr>
            <p:ph idx="4294967295" type="subTitle"/>
          </p:nvPr>
        </p:nvSpPr>
        <p:spPr>
          <a:xfrm>
            <a:off x="5291675" y="4796600"/>
            <a:ext cx="39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hakra Petch"/>
                <a:ea typeface="Chakra Petch"/>
                <a:cs typeface="Chakra Petch"/>
                <a:sym typeface="Chakra Petch"/>
              </a:rPr>
              <a:t>Jarod Lopez, Emily Claros, Julie Castro Pena, Samhith Marni, Lekh Patel</a:t>
            </a:r>
            <a:endParaRPr sz="900"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168" name="Google Shape;168;p37" title="[CITYPNG.COM]Nasa White Logo FREE PNG - 2000x20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4250" y="4141375"/>
            <a:ext cx="702450" cy="7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9980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46"/>
          <p:cNvCxnSpPr/>
          <p:nvPr/>
        </p:nvCxnSpPr>
        <p:spPr>
          <a:xfrm>
            <a:off x="3201726" y="-1349924"/>
            <a:ext cx="0" cy="10819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50" name="Google Shape;250;p46"/>
          <p:cNvSpPr txBox="1"/>
          <p:nvPr/>
        </p:nvSpPr>
        <p:spPr>
          <a:xfrm>
            <a:off x="2202648" y="1948842"/>
            <a:ext cx="7982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ROVER</a:t>
            </a:r>
            <a:endParaRPr sz="7600"/>
          </a:p>
        </p:txBody>
      </p:sp>
      <p:sp>
        <p:nvSpPr>
          <p:cNvPr id="251" name="Google Shape;251;p46"/>
          <p:cNvSpPr txBox="1"/>
          <p:nvPr/>
        </p:nvSpPr>
        <p:spPr>
          <a:xfrm>
            <a:off x="-478056" y="1054350"/>
            <a:ext cx="4245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2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0</a:t>
            </a:r>
            <a:r>
              <a:rPr lang="en" sz="182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</a:t>
            </a:r>
            <a:endParaRPr sz="18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7"/>
          <p:cNvSpPr txBox="1"/>
          <p:nvPr>
            <p:ph type="title"/>
          </p:nvPr>
        </p:nvSpPr>
        <p:spPr>
          <a:xfrm>
            <a:off x="720000" y="445025"/>
            <a:ext cx="77040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Materials</a:t>
            </a:r>
            <a:endParaRPr b="1" sz="2500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258" name="Google Shape;258;p47"/>
          <p:cNvSpPr/>
          <p:nvPr/>
        </p:nvSpPr>
        <p:spPr>
          <a:xfrm>
            <a:off x="4801650" y="1058325"/>
            <a:ext cx="4019100" cy="3730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59" name="Google Shape;259;p47"/>
          <p:cNvSpPr/>
          <p:nvPr/>
        </p:nvSpPr>
        <p:spPr>
          <a:xfrm>
            <a:off x="417525" y="1058325"/>
            <a:ext cx="4123200" cy="3730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0" name="Google Shape;260;p47"/>
          <p:cNvSpPr txBox="1"/>
          <p:nvPr/>
        </p:nvSpPr>
        <p:spPr>
          <a:xfrm>
            <a:off x="818225" y="1176625"/>
            <a:ext cx="178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Albert Sans"/>
                <a:ea typeface="Albert Sans"/>
                <a:cs typeface="Albert Sans"/>
                <a:sym typeface="Albert Sans"/>
              </a:rPr>
              <a:t>HARDWARE:</a:t>
            </a:r>
            <a:endParaRPr sz="1600">
              <a:solidFill>
                <a:srgbClr val="19191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61" name="Google Shape;2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00" y="1685075"/>
            <a:ext cx="985850" cy="7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7"/>
          <p:cNvSpPr txBox="1"/>
          <p:nvPr/>
        </p:nvSpPr>
        <p:spPr>
          <a:xfrm>
            <a:off x="5367478" y="1176625"/>
            <a:ext cx="15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Albert Sans"/>
                <a:ea typeface="Albert Sans"/>
                <a:cs typeface="Albert Sans"/>
                <a:sym typeface="Albert Sans"/>
              </a:rPr>
              <a:t>SOFTWARE:</a:t>
            </a:r>
            <a:endParaRPr sz="1600">
              <a:solidFill>
                <a:srgbClr val="19191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3" name="Google Shape;263;p47"/>
          <p:cNvSpPr txBox="1"/>
          <p:nvPr/>
        </p:nvSpPr>
        <p:spPr>
          <a:xfrm>
            <a:off x="1535050" y="1741025"/>
            <a:ext cx="31290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➢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Raspberry pi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➢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MicroROS rover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➢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Power banks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➢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Memory cards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➢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LEDs, resistors, jumper wires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➢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Servo motors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➢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ESP32 development board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➢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Cameras</a:t>
            </a:r>
            <a:endParaRPr sz="1200"/>
          </a:p>
        </p:txBody>
      </p:sp>
      <p:sp>
        <p:nvSpPr>
          <p:cNvPr id="264" name="Google Shape;264;p47"/>
          <p:cNvSpPr txBox="1"/>
          <p:nvPr/>
        </p:nvSpPr>
        <p:spPr>
          <a:xfrm>
            <a:off x="5820850" y="1825625"/>
            <a:ext cx="30000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➢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ROS 2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➢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Unreal Engine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➢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Unity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➢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Autodesk Fusion360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➢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Cesium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➢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OpenCV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➢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MQTT Servers/Brokers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➢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Blender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File:Unreal Engine Logo.svg - Wikimedia Commons" id="265" name="Google Shape;26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172" y="1685074"/>
            <a:ext cx="908672" cy="7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8" title="Untitled design.png"/>
          <p:cNvPicPr preferRelativeResize="0"/>
          <p:nvPr/>
        </p:nvPicPr>
        <p:blipFill rotWithShape="1">
          <a:blip r:embed="rId4">
            <a:alphaModFix/>
          </a:blip>
          <a:srcRect b="18858" l="0" r="0" t="13932"/>
          <a:stretch/>
        </p:blipFill>
        <p:spPr>
          <a:xfrm>
            <a:off x="7030400" y="0"/>
            <a:ext cx="2113601" cy="1894077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41000" fadeDir="5400012" kx="0" rotWithShape="0" algn="bl" stA="51000" stPos="0" sy="-100000" ky="0"/>
          </a:effectLst>
        </p:spPr>
      </p:pic>
      <p:sp>
        <p:nvSpPr>
          <p:cNvPr id="272" name="Google Shape;272;p48"/>
          <p:cNvSpPr txBox="1"/>
          <p:nvPr>
            <p:ph type="title"/>
          </p:nvPr>
        </p:nvSpPr>
        <p:spPr>
          <a:xfrm>
            <a:off x="720000" y="458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Lunar Rover</a:t>
            </a:r>
            <a:endParaRPr/>
          </a:p>
        </p:txBody>
      </p:sp>
      <p:sp>
        <p:nvSpPr>
          <p:cNvPr id="273" name="Google Shape;273;p48"/>
          <p:cNvSpPr txBox="1"/>
          <p:nvPr>
            <p:ph idx="4294967295" type="body"/>
          </p:nvPr>
        </p:nvSpPr>
        <p:spPr>
          <a:xfrm>
            <a:off x="720150" y="1215750"/>
            <a:ext cx="718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xanium"/>
                <a:ea typeface="Oxanium"/>
                <a:cs typeface="Oxanium"/>
                <a:sym typeface="Oxanium"/>
              </a:rPr>
              <a:t>WHAT IS IT? </a:t>
            </a:r>
            <a:endParaRPr b="1" sz="1400"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anium"/>
                <a:ea typeface="Oxanium"/>
                <a:cs typeface="Oxanium"/>
                <a:sym typeface="Oxanium"/>
              </a:rPr>
              <a:t>The rover is a mobile unit designed to demonstrate autonomous decision-making on the lunar surface.</a:t>
            </a:r>
            <a:endParaRPr sz="1400"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anium"/>
                <a:ea typeface="Oxanium"/>
                <a:cs typeface="Oxanium"/>
                <a:sym typeface="Oxanium"/>
              </a:rPr>
              <a:t>It navigates between objectives and charging stations using onboard sensors, ROS 2 communication, and micro-ROS firmware. </a:t>
            </a:r>
            <a:endParaRPr sz="1400"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anium"/>
                <a:ea typeface="Oxanium"/>
                <a:cs typeface="Oxanium"/>
                <a:sym typeface="Oxanium"/>
              </a:rPr>
              <a:t>The system integrates both physical and simulated components for testing and data analysis.</a:t>
            </a:r>
            <a:endParaRPr b="1" sz="1400">
              <a:latin typeface="Oxanium"/>
              <a:ea typeface="Oxanium"/>
              <a:cs typeface="Oxanium"/>
              <a:sym typeface="Oxan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xanium"/>
                <a:ea typeface="Oxanium"/>
                <a:cs typeface="Oxanium"/>
                <a:sym typeface="Oxanium"/>
              </a:rPr>
              <a:t>WHY IT MATTERS:</a:t>
            </a:r>
            <a:endParaRPr b="1" sz="1400"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anium"/>
              <a:buChar char="➢"/>
            </a:pPr>
            <a:r>
              <a:rPr lang="en" sz="1400">
                <a:latin typeface="Oxanium"/>
                <a:ea typeface="Oxanium"/>
                <a:cs typeface="Oxanium"/>
                <a:sym typeface="Oxanium"/>
              </a:rPr>
              <a:t>Enables autonomous movement and coordination between lunar assets.</a:t>
            </a:r>
            <a:endParaRPr sz="1400"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anium"/>
              <a:buChar char="➢"/>
            </a:pPr>
            <a:r>
              <a:rPr lang="en" sz="1400">
                <a:latin typeface="Oxanium"/>
                <a:ea typeface="Oxanium"/>
                <a:cs typeface="Oxanium"/>
                <a:sym typeface="Oxanium"/>
              </a:rPr>
              <a:t>Demonstrates efficient power management through simulated energy models.</a:t>
            </a:r>
            <a:endParaRPr sz="1400"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anium"/>
              <a:buChar char="➢"/>
            </a:pPr>
            <a:r>
              <a:rPr lang="en" sz="1400">
                <a:latin typeface="Oxanium"/>
                <a:ea typeface="Oxanium"/>
                <a:cs typeface="Oxanium"/>
                <a:sym typeface="Oxanium"/>
              </a:rPr>
              <a:t>Serves as the foundation for testing communication, navigation, and digital twin integration.</a:t>
            </a:r>
            <a:endParaRPr sz="1400"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8" title="Untitled design (1).png"/>
          <p:cNvPicPr preferRelativeResize="0"/>
          <p:nvPr/>
        </p:nvPicPr>
        <p:blipFill rotWithShape="1">
          <a:blip r:embed="rId5">
            <a:alphaModFix/>
          </a:blip>
          <a:srcRect b="17409" l="0" r="0" t="0"/>
          <a:stretch/>
        </p:blipFill>
        <p:spPr>
          <a:xfrm>
            <a:off x="7584700" y="3161206"/>
            <a:ext cx="1559301" cy="167759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9980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49"/>
          <p:cNvCxnSpPr/>
          <p:nvPr/>
        </p:nvCxnSpPr>
        <p:spPr>
          <a:xfrm>
            <a:off x="3201726" y="-1349924"/>
            <a:ext cx="0" cy="10819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81" name="Google Shape;281;p49"/>
          <p:cNvSpPr txBox="1"/>
          <p:nvPr/>
        </p:nvSpPr>
        <p:spPr>
          <a:xfrm>
            <a:off x="2161248" y="1328392"/>
            <a:ext cx="79827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MODELING &amp; PROGRAMMING</a:t>
            </a:r>
            <a:endParaRPr sz="6100"/>
          </a:p>
        </p:txBody>
      </p:sp>
      <p:sp>
        <p:nvSpPr>
          <p:cNvPr id="282" name="Google Shape;282;p49"/>
          <p:cNvSpPr txBox="1"/>
          <p:nvPr/>
        </p:nvSpPr>
        <p:spPr>
          <a:xfrm>
            <a:off x="-478056" y="1054350"/>
            <a:ext cx="4245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2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0</a:t>
            </a:r>
            <a:r>
              <a:rPr lang="en" sz="182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3</a:t>
            </a:r>
            <a:endParaRPr sz="18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0"/>
          <p:cNvSpPr txBox="1"/>
          <p:nvPr>
            <p:ph type="title"/>
          </p:nvPr>
        </p:nvSpPr>
        <p:spPr>
          <a:xfrm>
            <a:off x="720000" y="372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Broker Communication</a:t>
            </a:r>
            <a:endParaRPr/>
          </a:p>
        </p:txBody>
      </p:sp>
      <p:pic>
        <p:nvPicPr>
          <p:cNvPr id="289" name="Google Shape;289;p50" title="Untitled.png"/>
          <p:cNvPicPr preferRelativeResize="0"/>
          <p:nvPr/>
        </p:nvPicPr>
        <p:blipFill rotWithShape="1">
          <a:blip r:embed="rId4">
            <a:alphaModFix/>
          </a:blip>
          <a:srcRect b="11136" l="7322" r="6936" t="11368"/>
          <a:stretch/>
        </p:blipFill>
        <p:spPr>
          <a:xfrm>
            <a:off x="1463062" y="1028075"/>
            <a:ext cx="6217876" cy="377582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579775" y="1215750"/>
            <a:ext cx="42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xanium"/>
              <a:buChar char="➢"/>
            </a:pPr>
            <a:r>
              <a:rPr lang="en">
                <a:latin typeface="Chakra Petch"/>
                <a:ea typeface="Chakra Petch"/>
                <a:cs typeface="Chakra Petch"/>
                <a:sym typeface="Chakra Petch"/>
              </a:rPr>
              <a:t>The initial</a:t>
            </a:r>
            <a:r>
              <a:rPr lang="en">
                <a:latin typeface="Chakra Petch"/>
                <a:ea typeface="Chakra Petch"/>
                <a:cs typeface="Chakra Petch"/>
                <a:sym typeface="Chakra Petch"/>
              </a:rPr>
              <a:t> solution we considered was using a TinyML identification model from Edge Impulse, however, after training, we received accuracy scores around 50%.</a:t>
            </a:r>
            <a:endParaRPr>
              <a:latin typeface="Oxanium"/>
              <a:ea typeface="Oxanium"/>
              <a:cs typeface="Oxanium"/>
              <a:sym typeface="Oxan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xanium"/>
              <a:buChar char="➢"/>
            </a:pPr>
            <a:r>
              <a:rPr lang="en">
                <a:latin typeface="Oxanium"/>
                <a:ea typeface="Oxanium"/>
                <a:cs typeface="Oxanium"/>
                <a:sym typeface="Oxanium"/>
              </a:rPr>
              <a:t>Battery stations, objectives, and rovers were all painted/covered in colored construction paper to make for easier identification in computer vision</a:t>
            </a:r>
            <a:endParaRPr>
              <a:latin typeface="Oxanium"/>
              <a:ea typeface="Oxanium"/>
              <a:cs typeface="Oxanium"/>
              <a:sym typeface="Oxan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xanium"/>
              <a:buChar char="➢"/>
            </a:pPr>
            <a:r>
              <a:rPr lang="en">
                <a:latin typeface="Oxanium"/>
                <a:ea typeface="Oxanium"/>
                <a:cs typeface="Oxanium"/>
                <a:sym typeface="Oxanium"/>
              </a:rPr>
              <a:t>Created color detection function using OpenCV Python library</a:t>
            </a:r>
            <a:endParaRPr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xanium"/>
              <a:buChar char="○"/>
            </a:pPr>
            <a:r>
              <a:rPr lang="en">
                <a:latin typeface="Oxanium"/>
                <a:ea typeface="Oxanium"/>
                <a:cs typeface="Oxanium"/>
                <a:sym typeface="Oxanium"/>
              </a:rPr>
              <a:t>Used masks to isolate pixels that fall between specific HSV ranges</a:t>
            </a:r>
            <a:endParaRPr>
              <a:latin typeface="Oxanium"/>
              <a:ea typeface="Oxanium"/>
              <a:cs typeface="Oxanium"/>
              <a:sym typeface="Oxanium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xanium"/>
              <a:buChar char="○"/>
            </a:pPr>
            <a:r>
              <a:rPr lang="en">
                <a:latin typeface="Oxanium"/>
                <a:ea typeface="Oxanium"/>
                <a:cs typeface="Oxanium"/>
                <a:sym typeface="Oxanium"/>
              </a:rPr>
              <a:t>Colors identified: red, blue, yellow, green, and black</a:t>
            </a:r>
            <a:endParaRPr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hakra Petch"/>
              <a:buChar char="➢"/>
            </a:pPr>
            <a:r>
              <a:rPr lang="en">
                <a:latin typeface="Chakra Petch"/>
                <a:ea typeface="Chakra Petch"/>
                <a:cs typeface="Chakra Petch"/>
                <a:sym typeface="Chakra Petch"/>
              </a:rPr>
              <a:t>The coordinates of the bounding boxes were sent to the MQTT broker for the rover to use in pathfinding</a:t>
            </a:r>
            <a:endParaRPr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297" name="Google Shape;297;p51" title="Screenshot 2025-12-11 at 1.57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000" y="1822100"/>
            <a:ext cx="3941576" cy="2203676"/>
          </a:xfrm>
          <a:prstGeom prst="rect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3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>
            <p:ph type="title"/>
          </p:nvPr>
        </p:nvSpPr>
        <p:spPr>
          <a:xfrm>
            <a:off x="720000" y="365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Twin Rover Simulation </a:t>
            </a:r>
            <a:endParaRPr/>
          </a:p>
        </p:txBody>
      </p:sp>
      <p:sp>
        <p:nvSpPr>
          <p:cNvPr id="304" name="Google Shape;304;p52"/>
          <p:cNvSpPr txBox="1"/>
          <p:nvPr>
            <p:ph idx="1" type="body"/>
          </p:nvPr>
        </p:nvSpPr>
        <p:spPr>
          <a:xfrm>
            <a:off x="720000" y="1115625"/>
            <a:ext cx="8153100" cy="3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➢"/>
            </a:pPr>
            <a:r>
              <a:rPr b="1" lang="en" sz="1300">
                <a:latin typeface="Oxanium"/>
                <a:ea typeface="Oxanium"/>
                <a:cs typeface="Oxanium"/>
                <a:sym typeface="Oxanium"/>
              </a:rPr>
              <a:t>Unity Progress:</a:t>
            </a:r>
            <a:endParaRPr b="1"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Started digital twin in Unity using Cesium’s lunar terrain.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Imported two rover models: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■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Yahboom rover model 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■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NASA Curiosity Rover 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➢"/>
            </a:pPr>
            <a:r>
              <a:rPr b="1" lang="en" sz="1300">
                <a:latin typeface="Oxanium"/>
                <a:ea typeface="Oxanium"/>
                <a:cs typeface="Oxanium"/>
                <a:sym typeface="Oxanium"/>
              </a:rPr>
              <a:t>Issues in Unity</a:t>
            </a:r>
            <a:r>
              <a:rPr b="1" lang="en" sz="1300">
                <a:latin typeface="Oxanium"/>
                <a:ea typeface="Oxanium"/>
                <a:cs typeface="Oxanium"/>
                <a:sym typeface="Oxanium"/>
              </a:rPr>
              <a:t>:</a:t>
            </a:r>
            <a:endParaRPr b="1"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Wheel colliders constantly breaking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Rigidbody &amp; t</a:t>
            </a: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errain detection errors 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■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Rover couldn't tell when it was on the ground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Movement scripts failing despite debugging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hakra Petch"/>
              <a:buChar char="➢"/>
            </a:pPr>
            <a:r>
              <a:rPr b="1" lang="en" sz="1300">
                <a:latin typeface="Oxanium"/>
                <a:ea typeface="Oxanium"/>
                <a:cs typeface="Oxanium"/>
                <a:sym typeface="Oxanium"/>
              </a:rPr>
              <a:t>Decision: </a:t>
            </a: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Transition to Unreal Engine for more stable, faster, and more efficient development. 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000" y="1723513"/>
            <a:ext cx="3255526" cy="172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3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3"/>
          <p:cNvSpPr txBox="1"/>
          <p:nvPr>
            <p:ph type="title"/>
          </p:nvPr>
        </p:nvSpPr>
        <p:spPr>
          <a:xfrm>
            <a:off x="720000" y="365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Twin Rover Simulation Contd. </a:t>
            </a:r>
            <a:endParaRPr/>
          </a:p>
        </p:txBody>
      </p:sp>
      <p:pic>
        <p:nvPicPr>
          <p:cNvPr id="312" name="Google Shape;31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900" y="1450875"/>
            <a:ext cx="3869250" cy="29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00" y="1347577"/>
            <a:ext cx="4602250" cy="27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Rover Simulation </a:t>
            </a:r>
            <a:r>
              <a:rPr lang="en"/>
              <a:t>Implementation </a:t>
            </a:r>
            <a:endParaRPr/>
          </a:p>
        </p:txBody>
      </p:sp>
      <p:sp>
        <p:nvSpPr>
          <p:cNvPr id="320" name="Google Shape;320;p54"/>
          <p:cNvSpPr txBox="1"/>
          <p:nvPr>
            <p:ph idx="1" type="body"/>
          </p:nvPr>
        </p:nvSpPr>
        <p:spPr>
          <a:xfrm>
            <a:off x="720000" y="125570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➢"/>
            </a:pPr>
            <a:r>
              <a:rPr b="1" lang="en" sz="1300">
                <a:latin typeface="Oxanium"/>
                <a:ea typeface="Oxanium"/>
                <a:cs typeface="Oxanium"/>
                <a:sym typeface="Oxanium"/>
              </a:rPr>
              <a:t>Why Unreal Engine</a:t>
            </a:r>
            <a:r>
              <a:rPr b="1" lang="en" sz="1300">
                <a:latin typeface="Oxanium"/>
                <a:ea typeface="Oxanium"/>
                <a:cs typeface="Oxanium"/>
                <a:sym typeface="Oxanium"/>
              </a:rPr>
              <a:t>?</a:t>
            </a:r>
            <a:endParaRPr b="1"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Better integration with Cesium for lunar terrain performance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Blueprint event graphs simplified rover control logic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Better support for wheels physics compared to Unity wheel colliders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Supports integration with MQTT for real rover communication 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➢"/>
            </a:pPr>
            <a:r>
              <a:rPr b="1" lang="en" sz="1300">
                <a:latin typeface="Oxanium"/>
                <a:ea typeface="Oxanium"/>
                <a:cs typeface="Oxanium"/>
                <a:sym typeface="Oxanium"/>
              </a:rPr>
              <a:t>Unreal Engine Progress: </a:t>
            </a:r>
            <a:endParaRPr b="1"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Imported a simpl</a:t>
            </a: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e rover blueprint into the environment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Integrated directly into our Cesium lunar environment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Used event graphs to code movement and actions for the rover.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Used MQTT broker to send real life info to unreal engine 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xanium"/>
              <a:buChar char="○"/>
            </a:pPr>
            <a:r>
              <a:rPr lang="en" sz="1300">
                <a:latin typeface="Oxanium"/>
                <a:ea typeface="Oxanium"/>
                <a:cs typeface="Oxanium"/>
                <a:sym typeface="Oxanium"/>
              </a:rPr>
              <a:t>Remapped the rover and objective/charging stations onto ureal to scale.</a:t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xanium"/>
              <a:ea typeface="Oxanium"/>
              <a:cs typeface="Oxanium"/>
              <a:sym typeface="Oxan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5"/>
          <p:cNvSpPr txBox="1"/>
          <p:nvPr>
            <p:ph type="title"/>
          </p:nvPr>
        </p:nvSpPr>
        <p:spPr>
          <a:xfrm>
            <a:off x="720000" y="385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Twin Demonstration</a:t>
            </a:r>
            <a:endParaRPr/>
          </a:p>
        </p:txBody>
      </p:sp>
      <p:pic>
        <p:nvPicPr>
          <p:cNvPr id="327" name="Google Shape;327;p55" title="UnrealRov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475" y="1044717"/>
            <a:ext cx="6269650" cy="39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8"/>
          <p:cNvSpPr txBox="1"/>
          <p:nvPr>
            <p:ph type="title"/>
          </p:nvPr>
        </p:nvSpPr>
        <p:spPr>
          <a:xfrm>
            <a:off x="720000" y="302600"/>
            <a:ext cx="77040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Syne"/>
                <a:ea typeface="Syne"/>
                <a:cs typeface="Syne"/>
                <a:sym typeface="Syne"/>
              </a:rPr>
              <a:t>Meet The Team</a:t>
            </a:r>
            <a:endParaRPr b="1" sz="35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8"/>
          <p:cNvSpPr txBox="1"/>
          <p:nvPr/>
        </p:nvSpPr>
        <p:spPr>
          <a:xfrm>
            <a:off x="517977" y="2916388"/>
            <a:ext cx="1593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Chakra Petch"/>
                <a:ea typeface="Chakra Petch"/>
                <a:cs typeface="Chakra Petch"/>
                <a:sym typeface="Chakra Petch"/>
              </a:rPr>
              <a:t>Emily Claros</a:t>
            </a:r>
            <a:endParaRPr sz="1200">
              <a:solidFill>
                <a:srgbClr val="FFF2CC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76" name="Google Shape;176;p38"/>
          <p:cNvSpPr txBox="1"/>
          <p:nvPr/>
        </p:nvSpPr>
        <p:spPr>
          <a:xfrm>
            <a:off x="3835977" y="2916400"/>
            <a:ext cx="15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Chakra Petch"/>
                <a:ea typeface="Chakra Petch"/>
                <a:cs typeface="Chakra Petch"/>
                <a:sym typeface="Chakra Petch"/>
              </a:rPr>
              <a:t>Jarod Lopez</a:t>
            </a:r>
            <a:endParaRPr sz="1200">
              <a:solidFill>
                <a:srgbClr val="FFF2CC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77" name="Google Shape;177;p38"/>
          <p:cNvSpPr txBox="1"/>
          <p:nvPr/>
        </p:nvSpPr>
        <p:spPr>
          <a:xfrm>
            <a:off x="2211775" y="3936100"/>
            <a:ext cx="15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Chakra Petch"/>
                <a:ea typeface="Chakra Petch"/>
                <a:cs typeface="Chakra Petch"/>
                <a:sym typeface="Chakra Petch"/>
              </a:rPr>
              <a:t>Samhith </a:t>
            </a:r>
            <a:r>
              <a:rPr lang="en" sz="1200">
                <a:solidFill>
                  <a:srgbClr val="FFF2CC"/>
                </a:solidFill>
                <a:latin typeface="Chakra Petch"/>
                <a:ea typeface="Chakra Petch"/>
                <a:cs typeface="Chakra Petch"/>
                <a:sym typeface="Chakra Petch"/>
              </a:rPr>
              <a:t>Marni</a:t>
            </a:r>
            <a:endParaRPr sz="1200">
              <a:solidFill>
                <a:srgbClr val="FFF2CC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78" name="Google Shape;178;p38"/>
          <p:cNvSpPr txBox="1"/>
          <p:nvPr/>
        </p:nvSpPr>
        <p:spPr>
          <a:xfrm>
            <a:off x="5360240" y="3936091"/>
            <a:ext cx="15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Chakra Petch"/>
                <a:ea typeface="Chakra Petch"/>
                <a:cs typeface="Chakra Petch"/>
                <a:sym typeface="Chakra Petch"/>
              </a:rPr>
              <a:t>Julie Castro</a:t>
            </a:r>
            <a:endParaRPr sz="1200">
              <a:solidFill>
                <a:srgbClr val="FFF2CC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79" name="Google Shape;179;p38"/>
          <p:cNvSpPr txBox="1"/>
          <p:nvPr/>
        </p:nvSpPr>
        <p:spPr>
          <a:xfrm>
            <a:off x="7039915" y="2915491"/>
            <a:ext cx="15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CC"/>
                </a:solidFill>
                <a:latin typeface="Chakra Petch"/>
                <a:ea typeface="Chakra Petch"/>
                <a:cs typeface="Chakra Petch"/>
                <a:sym typeface="Chakra Petch"/>
              </a:rPr>
              <a:t>Lekh Patel</a:t>
            </a:r>
            <a:endParaRPr sz="1200">
              <a:solidFill>
                <a:srgbClr val="FFF2CC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180" name="Google Shape;180;p38" title="IMG_6619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775" y="1167813"/>
            <a:ext cx="1643400" cy="16425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38" title="IMG_6611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1775" y="2278900"/>
            <a:ext cx="1643400" cy="16425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38" title="IMG_6609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450" y="1167813"/>
            <a:ext cx="1643400" cy="16425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38" title="IMG_6616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975" y="1167663"/>
            <a:ext cx="1643400" cy="1642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38"/>
          <p:cNvSpPr txBox="1"/>
          <p:nvPr/>
        </p:nvSpPr>
        <p:spPr>
          <a:xfrm>
            <a:off x="730525" y="3178900"/>
            <a:ext cx="1167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Chakra Petch"/>
                <a:ea typeface="Chakra Petch"/>
                <a:cs typeface="Chakra Petch"/>
                <a:sym typeface="Chakra Petch"/>
              </a:rPr>
              <a:t>Project Manager</a:t>
            </a:r>
            <a:endParaRPr sz="1000">
              <a:solidFill>
                <a:srgbClr val="EFEFE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85" name="Google Shape;185;p38"/>
          <p:cNvSpPr txBox="1"/>
          <p:nvPr/>
        </p:nvSpPr>
        <p:spPr>
          <a:xfrm>
            <a:off x="4048513" y="3178900"/>
            <a:ext cx="1167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Chakra Petch"/>
                <a:ea typeface="Chakra Petch"/>
                <a:cs typeface="Chakra Petch"/>
                <a:sym typeface="Chakra Petch"/>
              </a:rPr>
              <a:t>Project Manager</a:t>
            </a:r>
            <a:endParaRPr sz="1000">
              <a:solidFill>
                <a:srgbClr val="EFEFE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86" name="Google Shape;186;p38"/>
          <p:cNvSpPr txBox="1"/>
          <p:nvPr/>
        </p:nvSpPr>
        <p:spPr>
          <a:xfrm>
            <a:off x="7097078" y="3178900"/>
            <a:ext cx="1478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Chakra Petch"/>
                <a:ea typeface="Chakra Petch"/>
                <a:cs typeface="Chakra Petch"/>
                <a:sym typeface="Chakra Petch"/>
              </a:rPr>
              <a:t>Associate</a:t>
            </a:r>
            <a:r>
              <a:rPr lang="en" sz="1000">
                <a:solidFill>
                  <a:srgbClr val="EFEFEF"/>
                </a:solidFill>
                <a:latin typeface="Chakra Petch"/>
                <a:ea typeface="Chakra Petch"/>
                <a:cs typeface="Chakra Petch"/>
                <a:sym typeface="Chakra Petch"/>
              </a:rPr>
              <a:t> Manager</a:t>
            </a:r>
            <a:endParaRPr sz="1000">
              <a:solidFill>
                <a:srgbClr val="EFEFE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187" name="Google Shape;187;p38" title="IMG_6621.jpeg"/>
          <p:cNvPicPr preferRelativeResize="0"/>
          <p:nvPr/>
        </p:nvPicPr>
        <p:blipFill rotWithShape="1">
          <a:blip r:embed="rId8">
            <a:alphaModFix/>
          </a:blip>
          <a:srcRect b="0" l="19027" r="15450" t="0"/>
          <a:stretch/>
        </p:blipFill>
        <p:spPr>
          <a:xfrm>
            <a:off x="5335050" y="2264200"/>
            <a:ext cx="1643400" cy="1671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38"/>
          <p:cNvSpPr txBox="1"/>
          <p:nvPr/>
        </p:nvSpPr>
        <p:spPr>
          <a:xfrm>
            <a:off x="2424325" y="4188175"/>
            <a:ext cx="1167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Chakra Petch"/>
                <a:ea typeface="Chakra Petch"/>
                <a:cs typeface="Chakra Petch"/>
                <a:sym typeface="Chakra Petch"/>
              </a:rPr>
              <a:t>Team Member</a:t>
            </a:r>
            <a:endParaRPr sz="1000">
              <a:solidFill>
                <a:srgbClr val="EFEFE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189" name="Google Shape;189;p38"/>
          <p:cNvSpPr txBox="1"/>
          <p:nvPr/>
        </p:nvSpPr>
        <p:spPr>
          <a:xfrm>
            <a:off x="5572800" y="4188175"/>
            <a:ext cx="1167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  <a:latin typeface="Chakra Petch"/>
                <a:ea typeface="Chakra Petch"/>
                <a:cs typeface="Chakra Petch"/>
                <a:sym typeface="Chakra Petch"/>
              </a:rPr>
              <a:t>Team Member</a:t>
            </a:r>
            <a:endParaRPr sz="1000">
              <a:solidFill>
                <a:srgbClr val="EFEFE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Testing &amp; Integration</a:t>
            </a:r>
            <a:endParaRPr/>
          </a:p>
        </p:txBody>
      </p:sp>
      <p:sp>
        <p:nvSpPr>
          <p:cNvPr id="334" name="Google Shape;334;p56"/>
          <p:cNvSpPr txBox="1"/>
          <p:nvPr>
            <p:ph idx="1" type="body"/>
          </p:nvPr>
        </p:nvSpPr>
        <p:spPr>
          <a:xfrm>
            <a:off x="720000" y="1215750"/>
            <a:ext cx="777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➢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Individual components were tested as they were developed: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○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i</a:t>
            </a: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.e. Color detection was tested extensively in isolation to make sure color ranges were correct in picking up objects before integrating into MQTT.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➢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One of the final steps of the project was to combine the individual project parts together.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○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This included making sure the pathfinding algorithm was correctly receiving coordinates for objective/battery bounding boxes, Unreal Engine was correctly receiving coordinates to simulate the physical demonstration in the virtual lunar environment, etc.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➢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A full system test was conducted after complete integration.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66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Rover Demonstration</a:t>
            </a:r>
            <a:endParaRPr/>
          </a:p>
        </p:txBody>
      </p:sp>
      <p:pic>
        <p:nvPicPr>
          <p:cNvPr id="341" name="Google Shape;341;p57" title="IMG_203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12492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48" name="Google Shape;348;p58"/>
          <p:cNvSpPr txBox="1"/>
          <p:nvPr>
            <p:ph idx="1" type="body"/>
          </p:nvPr>
        </p:nvSpPr>
        <p:spPr>
          <a:xfrm>
            <a:off x="684750" y="1133350"/>
            <a:ext cx="788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➢"/>
            </a:pPr>
            <a:r>
              <a:rPr b="1" lang="en" sz="1500">
                <a:latin typeface="Chakra Petch"/>
                <a:ea typeface="Chakra Petch"/>
                <a:cs typeface="Chakra Petch"/>
                <a:sym typeface="Chakra Petch"/>
              </a:rPr>
              <a:t>Integrating Dreamscape:</a:t>
            </a:r>
            <a:endParaRPr b="1"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○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Future teams can explore linking the Digital Twin to Rowan University’s Dreamscape Learning Center to create a VR-based immersive environment.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○"/>
            </a:pPr>
            <a:r>
              <a:rPr b="1" lang="en" sz="1500">
                <a:latin typeface="Chakra Petch"/>
                <a:ea typeface="Chakra Petch"/>
                <a:cs typeface="Chakra Petch"/>
                <a:sym typeface="Chakra Petch"/>
              </a:rPr>
              <a:t>Dreamscape Allows Users To:</a:t>
            </a:r>
            <a:endParaRPr b="1"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■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Interact with the rover in a fully immersive VR simulation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■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Visualize lunar terrain and rover movement in real-time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○"/>
            </a:pPr>
            <a:r>
              <a:rPr b="1" lang="en" sz="1500">
                <a:latin typeface="Chakra Petch"/>
                <a:ea typeface="Chakra Petch"/>
                <a:cs typeface="Chakra Petch"/>
                <a:sym typeface="Chakra Petch"/>
              </a:rPr>
              <a:t>Dreamscape Would Require:</a:t>
            </a:r>
            <a:endParaRPr b="1"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■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Testing compatibility with Dreamscape hardware and software 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■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Collaborating with Rowan’s Dreamscape team for system </a:t>
            </a: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access</a:t>
            </a: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 and support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66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684750" y="1153975"/>
            <a:ext cx="795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➢"/>
            </a:pPr>
            <a:r>
              <a:rPr b="1" lang="en" sz="1500">
                <a:latin typeface="Chakra Petch"/>
                <a:ea typeface="Chakra Petch"/>
                <a:cs typeface="Chakra Petch"/>
                <a:sym typeface="Chakra Petch"/>
              </a:rPr>
              <a:t>User Interface (UI) Development:</a:t>
            </a:r>
            <a:endParaRPr b="1"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○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Our current system does not include a UI, future students can design one to make rover control and data visualization more accessible.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○"/>
            </a:pPr>
            <a:r>
              <a:rPr b="1" lang="en" sz="1500">
                <a:latin typeface="Chakra Petch"/>
                <a:ea typeface="Chakra Petch"/>
                <a:cs typeface="Chakra Petch"/>
                <a:sym typeface="Chakra Petch"/>
              </a:rPr>
              <a:t>UI Could Include: </a:t>
            </a:r>
            <a:endParaRPr b="1"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■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On-screen controls for rover movement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■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Live sensor readings (battery, velocity, etc.)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■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A map or minimap displaying rover position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■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Switching between different camera views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hakra Petch"/>
              <a:buChar char="○"/>
            </a:pPr>
            <a:r>
              <a:rPr lang="en" sz="1500">
                <a:latin typeface="Chakra Petch"/>
                <a:ea typeface="Chakra Petch"/>
                <a:cs typeface="Chakra Petch"/>
                <a:sym typeface="Chakra Petch"/>
              </a:rPr>
              <a:t>Implementing a UI would improve usability and support more advanced demonstrations.</a:t>
            </a:r>
            <a:endParaRPr sz="1500"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9144003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62" name="Google Shape;362;p60"/>
          <p:cNvSpPr txBox="1"/>
          <p:nvPr>
            <p:ph idx="1" type="body"/>
          </p:nvPr>
        </p:nvSpPr>
        <p:spPr>
          <a:xfrm>
            <a:off x="720000" y="1215750"/>
            <a:ext cx="518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anium"/>
              <a:buAutoNum type="arabicPeriod"/>
            </a:pPr>
            <a:r>
              <a:rPr lang="en" sz="1400">
                <a:latin typeface="Oxanium"/>
                <a:ea typeface="Oxanium"/>
                <a:cs typeface="Oxanium"/>
                <a:sym typeface="Oxanium"/>
              </a:rPr>
              <a:t>IBM. “What is the Internet of Things (IoT)?” </a:t>
            </a:r>
            <a:r>
              <a:rPr i="1" lang="en" sz="1400">
                <a:latin typeface="Oxanium"/>
                <a:ea typeface="Oxanium"/>
                <a:cs typeface="Oxanium"/>
                <a:sym typeface="Oxanium"/>
              </a:rPr>
              <a:t>IBM</a:t>
            </a:r>
            <a:r>
              <a:rPr lang="en" sz="1400">
                <a:latin typeface="Oxanium"/>
                <a:ea typeface="Oxanium"/>
                <a:cs typeface="Oxanium"/>
                <a:sym typeface="Oxanium"/>
              </a:rPr>
              <a:t>, 16 Sept. 2025, www.ibm.com/think/</a:t>
            </a:r>
            <a:endParaRPr sz="1400">
              <a:latin typeface="Oxanium"/>
              <a:ea typeface="Oxanium"/>
              <a:cs typeface="Oxanium"/>
              <a:sym typeface="Oxan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xanium"/>
                <a:ea typeface="Oxanium"/>
                <a:cs typeface="Oxanium"/>
                <a:sym typeface="Oxanium"/>
              </a:rPr>
              <a:t>topics/internet-of-things</a:t>
            </a:r>
            <a:endParaRPr sz="1400">
              <a:latin typeface="Oxanium"/>
              <a:ea typeface="Oxanium"/>
              <a:cs typeface="Oxanium"/>
              <a:sym typeface="Oxan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anium Light"/>
              <a:buAutoNum type="arabicPeriod"/>
            </a:pPr>
            <a:r>
              <a:rPr lang="en" sz="1400">
                <a:latin typeface="Oxanium Light"/>
                <a:ea typeface="Oxanium Light"/>
                <a:cs typeface="Oxanium Light"/>
                <a:sym typeface="Oxanium Light"/>
              </a:rPr>
              <a:t>O’Hagan, Brian. “</a:t>
            </a:r>
            <a:r>
              <a:rPr lang="en" sz="1400">
                <a:latin typeface="Oxanium"/>
                <a:ea typeface="Oxanium"/>
                <a:cs typeface="Oxanium"/>
                <a:sym typeface="Oxanium"/>
              </a:rPr>
              <a:t>Lunar Command and Control Interoperability (LuCCI) Project Overview</a:t>
            </a:r>
            <a:r>
              <a:rPr lang="en" sz="1400">
                <a:latin typeface="Oxanium Light"/>
                <a:ea typeface="Oxanium Light"/>
                <a:cs typeface="Oxanium Light"/>
                <a:sym typeface="Oxanium Light"/>
              </a:rPr>
              <a:t>” </a:t>
            </a:r>
            <a:r>
              <a:rPr i="1" lang="en" sz="1400">
                <a:latin typeface="Oxanium Light"/>
                <a:ea typeface="Oxanium Light"/>
                <a:cs typeface="Oxanium Light"/>
                <a:sym typeface="Oxanium Light"/>
              </a:rPr>
              <a:t>Johnson Space Center</a:t>
            </a:r>
            <a:r>
              <a:rPr lang="en" sz="1400">
                <a:latin typeface="Oxanium Light"/>
                <a:ea typeface="Oxanium Light"/>
                <a:cs typeface="Oxanium Light"/>
                <a:sym typeface="Oxanium Light"/>
              </a:rPr>
              <a:t>, 13 Oct. 2025, </a:t>
            </a:r>
            <a:r>
              <a:rPr lang="en" sz="1400">
                <a:uFill>
                  <a:noFill/>
                </a:uFill>
                <a:latin typeface="Oxanium"/>
                <a:ea typeface="Oxanium"/>
                <a:cs typeface="Oxanium"/>
                <a:sym typeface="Oxanium"/>
                <a:hlinkClick r:id="rId4"/>
              </a:rPr>
              <a:t>https://ntrs.nasa.gov/citations/20240003016</a:t>
            </a:r>
            <a:endParaRPr/>
          </a:p>
        </p:txBody>
      </p:sp>
      <p:pic>
        <p:nvPicPr>
          <p:cNvPr id="363" name="Google Shape;36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2466" y="828092"/>
            <a:ext cx="3506400" cy="349182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1"/>
          <p:cNvPicPr preferRelativeResize="0"/>
          <p:nvPr/>
        </p:nvPicPr>
        <p:blipFill rotWithShape="1">
          <a:blip r:embed="rId3">
            <a:alphaModFix/>
          </a:blip>
          <a:srcRect b="2572" l="33913" r="25247" t="0"/>
          <a:stretch/>
        </p:blipFill>
        <p:spPr>
          <a:xfrm>
            <a:off x="7332150" y="2457025"/>
            <a:ext cx="1811847" cy="2686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1"/>
          <p:cNvPicPr preferRelativeResize="0"/>
          <p:nvPr/>
        </p:nvPicPr>
        <p:blipFill rotWithShape="1">
          <a:blip r:embed="rId4">
            <a:alphaModFix/>
          </a:blip>
          <a:srcRect b="5556" l="0" r="0" t="1987"/>
          <a:stretch/>
        </p:blipFill>
        <p:spPr>
          <a:xfrm>
            <a:off x="3378675" y="-25"/>
            <a:ext cx="1983253" cy="23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1"/>
          <p:cNvPicPr preferRelativeResize="0"/>
          <p:nvPr/>
        </p:nvPicPr>
        <p:blipFill rotWithShape="1">
          <a:blip r:embed="rId5">
            <a:alphaModFix/>
          </a:blip>
          <a:srcRect b="5165" l="12143" r="12150" t="12719"/>
          <a:stretch/>
        </p:blipFill>
        <p:spPr>
          <a:xfrm>
            <a:off x="0" y="2457025"/>
            <a:ext cx="3302321" cy="26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1"/>
          <p:cNvPicPr preferRelativeResize="0"/>
          <p:nvPr/>
        </p:nvPicPr>
        <p:blipFill rotWithShape="1">
          <a:blip r:embed="rId6">
            <a:alphaModFix/>
          </a:blip>
          <a:srcRect b="0" l="10228" r="1055" t="3567"/>
          <a:stretch/>
        </p:blipFill>
        <p:spPr>
          <a:xfrm>
            <a:off x="0" y="-25"/>
            <a:ext cx="3302325" cy="238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1"/>
          <p:cNvPicPr preferRelativeResize="0"/>
          <p:nvPr/>
        </p:nvPicPr>
        <p:blipFill rotWithShape="1">
          <a:blip r:embed="rId7">
            <a:alphaModFix/>
          </a:blip>
          <a:srcRect b="0" l="0" r="1215" t="14052"/>
          <a:stretch/>
        </p:blipFill>
        <p:spPr>
          <a:xfrm>
            <a:off x="5438275" y="-25"/>
            <a:ext cx="3705731" cy="23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7300" y="2457025"/>
            <a:ext cx="3879884" cy="268647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1"/>
          <p:cNvSpPr txBox="1"/>
          <p:nvPr/>
        </p:nvSpPr>
        <p:spPr>
          <a:xfrm>
            <a:off x="0" y="2132300"/>
            <a:ext cx="3377400" cy="68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THANK YOU!</a:t>
            </a:r>
            <a:endParaRPr b="1" sz="47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9980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39"/>
          <p:cNvCxnSpPr/>
          <p:nvPr/>
        </p:nvCxnSpPr>
        <p:spPr>
          <a:xfrm>
            <a:off x="3201726" y="-1349924"/>
            <a:ext cx="0" cy="10819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6" name="Google Shape;196;p39"/>
          <p:cNvSpPr txBox="1"/>
          <p:nvPr/>
        </p:nvSpPr>
        <p:spPr>
          <a:xfrm>
            <a:off x="2202648" y="1948842"/>
            <a:ext cx="7982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OVERVIEW</a:t>
            </a:r>
            <a:endParaRPr sz="7600"/>
          </a:p>
        </p:txBody>
      </p:sp>
      <p:sp>
        <p:nvSpPr>
          <p:cNvPr id="197" name="Google Shape;197;p39"/>
          <p:cNvSpPr txBox="1"/>
          <p:nvPr/>
        </p:nvSpPr>
        <p:spPr>
          <a:xfrm>
            <a:off x="-478056" y="1054350"/>
            <a:ext cx="4245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200" u="none" cap="none" strike="noStrik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0</a:t>
            </a:r>
            <a:r>
              <a:rPr lang="en" sz="182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1</a:t>
            </a:r>
            <a:endParaRPr sz="18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 txBox="1"/>
          <p:nvPr>
            <p:ph idx="4294967295" type="subTitle"/>
          </p:nvPr>
        </p:nvSpPr>
        <p:spPr>
          <a:xfrm>
            <a:off x="333900" y="1210817"/>
            <a:ext cx="8476200" cy="3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"/>
              <a:buChar char="●"/>
            </a:pPr>
            <a:r>
              <a:rPr lang="en" sz="1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Goal: </a:t>
            </a:r>
            <a:r>
              <a:rPr lang="en" sz="14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Build an Internet of Things (IoT) system for the lunar surface in collaboration with students from Rowan University and members of NASA’s Stennis Space Center. </a:t>
            </a:r>
            <a:endParaRPr sz="14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akra Petch"/>
              <a:buChar char="○"/>
            </a:pPr>
            <a:r>
              <a:rPr lang="en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Autonomous operations of lunar devices, enabling a rover to traverse the lunar surface in an efficient manner. </a:t>
            </a:r>
            <a:endParaRPr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akra Petch"/>
              <a:buChar char="○"/>
            </a:pPr>
            <a:r>
              <a:rPr lang="en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Establish communications between devices over an MQTT broker, allowing for the reception and analysis of data (i.e. battery station power levels).</a:t>
            </a:r>
            <a:endParaRPr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akra Petch"/>
              <a:buChar char="○"/>
            </a:pPr>
            <a:r>
              <a:rPr lang="en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Real time data processing to enable decision making, allowing rover to determine the most optimal path between objectives and battery stations.</a:t>
            </a:r>
            <a:endParaRPr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4" name="Google Shape;204;p40"/>
          <p:cNvSpPr txBox="1"/>
          <p:nvPr/>
        </p:nvSpPr>
        <p:spPr>
          <a:xfrm>
            <a:off x="481150" y="353500"/>
            <a:ext cx="8179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Project Overview</a:t>
            </a:r>
            <a:endParaRPr b="1" sz="2400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1"/>
          <p:cNvSpPr txBox="1"/>
          <p:nvPr>
            <p:ph idx="4294967295" type="subTitle"/>
          </p:nvPr>
        </p:nvSpPr>
        <p:spPr>
          <a:xfrm>
            <a:off x="367225" y="962850"/>
            <a:ext cx="8293800" cy="3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WHY?: </a:t>
            </a:r>
            <a:r>
              <a:rPr lang="en" sz="13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As NASA makes advancements in establishing a sustained human and robotic presence on the Moon, there is a growing need for:</a:t>
            </a:r>
            <a:endParaRPr sz="13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hakra Petch"/>
              <a:buChar char="○"/>
            </a:pPr>
            <a:r>
              <a:rPr lang="en" sz="13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Reliable communications among assets on the lunar surface.</a:t>
            </a:r>
            <a:endParaRPr sz="13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hakra Petch"/>
              <a:buChar char="○"/>
            </a:pPr>
            <a:r>
              <a:rPr lang="en" sz="13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Autonomous decision making to reduce the impact of communication delays between the Earth and lunar surface.</a:t>
            </a:r>
            <a:endParaRPr sz="13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hakra Petch"/>
              <a:buChar char="○"/>
            </a:pPr>
            <a:r>
              <a:rPr lang="en" sz="13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Efficient power management for extended missions in extreme lunar environments.</a:t>
            </a:r>
            <a:endParaRPr sz="13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hakra Petch"/>
              <a:buChar char="○"/>
            </a:pPr>
            <a:r>
              <a:rPr lang="en" sz="13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Data systems to handle reception and sending of information for analysis.</a:t>
            </a:r>
            <a:endParaRPr sz="13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hakra Petch"/>
              <a:buChar char="○"/>
            </a:pPr>
            <a:r>
              <a:rPr lang="en" sz="13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Compliments NASA’s LuCCI project</a:t>
            </a:r>
            <a:endParaRPr sz="13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hakra Petch"/>
              <a:buChar char="○"/>
            </a:pPr>
            <a:r>
              <a:rPr lang="en" sz="13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Successful implementation of the IoT system provides for:</a:t>
            </a:r>
            <a:endParaRPr sz="13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hakra Petch"/>
              <a:buChar char="■"/>
            </a:pPr>
            <a:r>
              <a:rPr lang="en" sz="13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Communication amongst devices, enabling autonomous systems to operate in a more efficient and cooperative manner</a:t>
            </a:r>
            <a:endParaRPr sz="13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hakra Petch"/>
              <a:buChar char="■"/>
            </a:pPr>
            <a:r>
              <a:rPr lang="en" sz="1300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Minimal human interaction in the operation of assets on the lunar surface</a:t>
            </a:r>
            <a:endParaRPr sz="1300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211" name="Google Shape;211;p41"/>
          <p:cNvSpPr txBox="1"/>
          <p:nvPr/>
        </p:nvSpPr>
        <p:spPr>
          <a:xfrm>
            <a:off x="481150" y="353500"/>
            <a:ext cx="8179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Project Overview</a:t>
            </a:r>
            <a:endParaRPr b="1" sz="2400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2"/>
          <p:cNvSpPr txBox="1"/>
          <p:nvPr>
            <p:ph type="title"/>
          </p:nvPr>
        </p:nvSpPr>
        <p:spPr>
          <a:xfrm>
            <a:off x="452850" y="278450"/>
            <a:ext cx="82383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LUCCI - Lunar Command and Control Interoperability </a:t>
            </a:r>
            <a:endParaRPr b="1" sz="2300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218" name="Google Shape;218;p42"/>
          <p:cNvSpPr txBox="1"/>
          <p:nvPr/>
        </p:nvSpPr>
        <p:spPr>
          <a:xfrm>
            <a:off x="452850" y="1147825"/>
            <a:ext cx="82383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30909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xanium"/>
              <a:buChar char="➢"/>
            </a:pPr>
            <a:r>
              <a:rPr lang="en" sz="1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The LUCCI project was developed to address how Lunar Surface Systems (LSS) would work together across multiple programs and with different commercial &amp; international partners.</a:t>
            </a:r>
            <a:endParaRPr sz="1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292100" lvl="0" marL="457200" rtl="0" algn="l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xanium"/>
              <a:buChar char="➢"/>
            </a:pPr>
            <a:r>
              <a:rPr lang="en" sz="1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The objective is to design and integrate an interoperable lunar command, control, data, and software architecture to enable autonomy and informatics capability through common standards across LSS.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9" name="Google Shape;219;p42"/>
          <p:cNvPicPr preferRelativeResize="0"/>
          <p:nvPr/>
        </p:nvPicPr>
        <p:blipFill rotWithShape="1">
          <a:blip r:embed="rId4">
            <a:alphaModFix/>
          </a:blip>
          <a:srcRect b="1197" l="0" r="0" t="1450"/>
          <a:stretch/>
        </p:blipFill>
        <p:spPr>
          <a:xfrm>
            <a:off x="1474100" y="2172825"/>
            <a:ext cx="5595394" cy="268954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0976" y="2379853"/>
            <a:ext cx="5570143" cy="243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2"/>
          <p:cNvSpPr txBox="1"/>
          <p:nvPr/>
        </p:nvSpPr>
        <p:spPr>
          <a:xfrm>
            <a:off x="7112550" y="4523675"/>
            <a:ext cx="111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NASA - LuCCI</a:t>
            </a:r>
            <a:endParaRPr sz="1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 txBox="1"/>
          <p:nvPr>
            <p:ph type="title"/>
          </p:nvPr>
        </p:nvSpPr>
        <p:spPr>
          <a:xfrm>
            <a:off x="609150" y="490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Wi-Fi HaLow Overview</a:t>
            </a:r>
            <a:endParaRPr b="1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228" name="Google Shape;228;p43"/>
          <p:cNvSpPr txBox="1"/>
          <p:nvPr/>
        </p:nvSpPr>
        <p:spPr>
          <a:xfrm>
            <a:off x="601950" y="1236850"/>
            <a:ext cx="794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What Is Wi-Fi Halow?:</a:t>
            </a:r>
            <a:endParaRPr b="1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xanium"/>
              <a:buChar char="●"/>
            </a:pPr>
            <a:r>
              <a:rPr lang="en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Low-power, long-range Wi-Fi standard based on IEEE 802.11ah</a:t>
            </a:r>
            <a:endParaRPr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xanium"/>
              <a:buChar char="●"/>
            </a:pPr>
            <a:r>
              <a:rPr lang="en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Operates in the sub-GHz spectrum (~915 MHz) which is ideal for IoT and remote sensing</a:t>
            </a:r>
            <a:endParaRPr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xanium"/>
              <a:buChar char="●"/>
            </a:pPr>
            <a:r>
              <a:rPr lang="en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Extended range and strong signal penetration through obstructions</a:t>
            </a:r>
            <a:endParaRPr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xanium"/>
              <a:buChar char="●"/>
            </a:pPr>
            <a:r>
              <a:rPr lang="en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Secure and scalable connectivity with WPA3 encryption support</a:t>
            </a:r>
            <a:endParaRPr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xanium"/>
              <a:buChar char="●"/>
            </a:pPr>
            <a:r>
              <a:rPr lang="en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Trade-off: lower bitrate (~32 Mb/s) compared to &gt;1 Gb/s for Wi-Fi 6 (802.11ax)</a:t>
            </a:r>
            <a:endParaRPr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xanium"/>
              <a:buChar char="●"/>
            </a:pPr>
            <a:r>
              <a:rPr lang="en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Enables IoT-based communication between the rover and base station</a:t>
            </a:r>
            <a:endParaRPr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PyBaMM and Teds</a:t>
            </a:r>
            <a:endParaRPr b="1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44"/>
          <p:cNvSpPr txBox="1"/>
          <p:nvPr/>
        </p:nvSpPr>
        <p:spPr>
          <a:xfrm>
            <a:off x="557075" y="904925"/>
            <a:ext cx="8429100" cy="4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"/>
              <a:buChar char="➢"/>
            </a:pPr>
            <a:r>
              <a:rPr b="1"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What Is It?:</a:t>
            </a:r>
            <a:endParaRPr b="1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"/>
              <a:buChar char="○"/>
            </a:pPr>
            <a:r>
              <a:rPr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PyBaMM stands for Python Battery Mathematical Modeling</a:t>
            </a:r>
            <a:endParaRPr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"/>
              <a:buChar char="○"/>
            </a:pPr>
            <a:r>
              <a:rPr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It’s an open-source framework that simulates battery behavior using physics-based models</a:t>
            </a:r>
            <a:endParaRPr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"/>
              <a:buChar char="○"/>
            </a:pPr>
            <a:r>
              <a:rPr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Built on electrochemical principles not just simple voltage vs. charge lookups</a:t>
            </a:r>
            <a:endParaRPr b="1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"/>
              <a:buChar char="➢"/>
            </a:pPr>
            <a:r>
              <a:rPr b="1"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Why It Matters?:</a:t>
            </a:r>
            <a:endParaRPr b="1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"/>
              <a:buChar char="○"/>
            </a:pPr>
            <a:r>
              <a:rPr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Simulates real-time State of Charge (SoC), voltage, temperature, and health (SoH)</a:t>
            </a:r>
            <a:endParaRPr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"/>
              <a:buChar char="○"/>
            </a:pPr>
            <a:r>
              <a:rPr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Predicts energy usage for different terrain types, slopes, and speeds</a:t>
            </a:r>
            <a:endParaRPr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"/>
              <a:buChar char="○"/>
            </a:pPr>
            <a:r>
              <a:rPr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Helps plan feasible missions — ensuring the rover doesn’t die mid-route</a:t>
            </a:r>
            <a:endParaRPr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"/>
              <a:buChar char="○"/>
            </a:pPr>
            <a:r>
              <a:rPr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Provides accurate charging profiles when connecting to stations</a:t>
            </a:r>
            <a:endParaRPr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anium"/>
              <a:buChar char="○"/>
            </a:pPr>
            <a:r>
              <a:rPr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Enables energy-aware path planning (A* uses PyBaMM data to pick energy </a:t>
            </a:r>
            <a:r>
              <a:rPr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efficient</a:t>
            </a:r>
            <a:r>
              <a:rPr lang="en">
                <a:solidFill>
                  <a:schemeClr val="lt1"/>
                </a:solidFill>
                <a:latin typeface="Oxanium"/>
                <a:ea typeface="Oxanium"/>
                <a:cs typeface="Oxanium"/>
                <a:sym typeface="Oxanium"/>
              </a:rPr>
              <a:t>  routes)</a:t>
            </a:r>
            <a:endParaRPr b="1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 rotWithShape="1">
          <a:blip r:embed="rId4">
            <a:alphaModFix/>
          </a:blip>
          <a:srcRect b="27839" l="0" r="0" t="32040"/>
          <a:stretch/>
        </p:blipFill>
        <p:spPr>
          <a:xfrm>
            <a:off x="6800175" y="538925"/>
            <a:ext cx="1874225" cy="7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5"/>
          <p:cNvSpPr txBox="1"/>
          <p:nvPr>
            <p:ph type="title"/>
          </p:nvPr>
        </p:nvSpPr>
        <p:spPr>
          <a:xfrm>
            <a:off x="512500" y="476075"/>
            <a:ext cx="77040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Gantt Chart</a:t>
            </a:r>
            <a:endParaRPr b="1" sz="2900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243" name="Google Shape;243;p45" title="Untitled design.zip - 2.jpg"/>
          <p:cNvPicPr preferRelativeResize="0"/>
          <p:nvPr/>
        </p:nvPicPr>
        <p:blipFill rotWithShape="1">
          <a:blip r:embed="rId4">
            <a:alphaModFix/>
          </a:blip>
          <a:srcRect b="10730" l="0" r="0" t="0"/>
          <a:stretch/>
        </p:blipFill>
        <p:spPr>
          <a:xfrm>
            <a:off x="512488" y="1269000"/>
            <a:ext cx="8119026" cy="3296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